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23"/>
  </p:notesMasterIdLst>
  <p:handoutMasterIdLst>
    <p:handoutMasterId r:id="rId24"/>
  </p:handoutMasterIdLst>
  <p:sldIdLst>
    <p:sldId id="387" r:id="rId2"/>
    <p:sldId id="471" r:id="rId3"/>
    <p:sldId id="458" r:id="rId4"/>
    <p:sldId id="434" r:id="rId5"/>
    <p:sldId id="472" r:id="rId6"/>
    <p:sldId id="473" r:id="rId7"/>
    <p:sldId id="480" r:id="rId8"/>
    <p:sldId id="474" r:id="rId9"/>
    <p:sldId id="487" r:id="rId10"/>
    <p:sldId id="475" r:id="rId11"/>
    <p:sldId id="476" r:id="rId12"/>
    <p:sldId id="477" r:id="rId13"/>
    <p:sldId id="482" r:id="rId14"/>
    <p:sldId id="485" r:id="rId15"/>
    <p:sldId id="478" r:id="rId16"/>
    <p:sldId id="483" r:id="rId17"/>
    <p:sldId id="486" r:id="rId18"/>
    <p:sldId id="484" r:id="rId19"/>
    <p:sldId id="454" r:id="rId20"/>
    <p:sldId id="421" r:id="rId21"/>
    <p:sldId id="342" r:id="rId22"/>
  </p:sldIdLst>
  <p:sldSz cx="9144000" cy="6858000" type="screen4x3"/>
  <p:notesSz cx="7099300" cy="10234613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CC0000"/>
    <a:srgbClr val="CCFFFF"/>
    <a:srgbClr val="CCECFF"/>
    <a:srgbClr val="003300"/>
    <a:srgbClr val="990000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6059" autoAdjust="0"/>
  </p:normalViewPr>
  <p:slideViewPr>
    <p:cSldViewPr>
      <p:cViewPr varScale="1">
        <p:scale>
          <a:sx n="78" d="100"/>
          <a:sy n="78" d="100"/>
        </p:scale>
        <p:origin x="1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54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975F4DF-4820-421B-A19F-DE6F0D3334B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96FC16AC-9578-429D-9CCB-0AB9357E9FD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B1BE4C4-03B3-4766-9535-D0B97C22A718}" type="slidenum">
              <a:rPr lang="en-US" altLang="zh-CN"/>
              <a:pPr eaLnBrk="1" hangingPunct="1"/>
              <a:t>1</a:t>
            </a:fld>
            <a:endParaRPr lang="en-US" altLang="zh-CN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4A8304A-6B92-468B-8B44-A1F2154E309D}" type="slidenum">
              <a:rPr lang="en-US" altLang="zh-CN"/>
              <a:pPr eaLnBrk="1" hangingPunct="1"/>
              <a:t>4</a:t>
            </a:fld>
            <a:endParaRPr lang="en-US" altLang="zh-CN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6248F9D-ED1A-4F5C-A5C6-79EE77032732}" type="slidenum">
              <a:rPr lang="en-US" altLang="zh-CN"/>
              <a:pPr eaLnBrk="1" hangingPunct="1"/>
              <a:t>7</a:t>
            </a:fld>
            <a:endParaRPr lang="en-US" altLang="zh-CN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C430757-B0DC-4A10-9A65-3568828F7043}" type="slidenum">
              <a:rPr lang="en-US" altLang="zh-CN"/>
              <a:pPr eaLnBrk="1" hangingPunct="1"/>
              <a:t>14</a:t>
            </a:fld>
            <a:endParaRPr lang="en-US" altLang="zh-CN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EA32A43-A15B-4A99-B54E-77A9A26E9686}" type="slidenum">
              <a:rPr lang="en-US" altLang="zh-CN"/>
              <a:pPr eaLnBrk="1" hangingPunct="1"/>
              <a:t>17</a:t>
            </a:fld>
            <a:endParaRPr lang="en-US" altLang="zh-CN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61C8514-A83F-49C8-9ACF-8E89BDBC2DFA}" type="slidenum">
              <a:rPr lang="en-US" altLang="zh-CN"/>
              <a:pPr eaLnBrk="1" hangingPunct="1"/>
              <a:t>19</a:t>
            </a:fld>
            <a:endParaRPr lang="en-US" altLang="zh-CN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B1F28D0-32A5-4A37-8B82-841D889C8471}" type="slidenum">
              <a:rPr lang="en-US" altLang="zh-CN"/>
              <a:pPr eaLnBrk="1" hangingPunct="1"/>
              <a:t>20</a:t>
            </a:fld>
            <a:endParaRPr lang="en-US" altLang="zh-CN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SJTU-PPT-主模版图片-CJ-2008-06-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2168525"/>
            <a:ext cx="7953375" cy="1470025"/>
          </a:xfrm>
        </p:spPr>
        <p:txBody>
          <a:bodyPr anchor="ctr" anchorCtr="1"/>
          <a:lstStyle>
            <a:lvl1pPr>
              <a:defRPr sz="5400">
                <a:solidFill>
                  <a:srgbClr val="16388A"/>
                </a:solidFill>
              </a:defRPr>
            </a:lvl1pPr>
          </a:lstStyle>
          <a:p>
            <a:r>
              <a:rPr lang="zh-CN" altLang="en-US"/>
              <a:t>主标题：</a:t>
            </a:r>
            <a:r>
              <a:rPr lang="en-US" altLang="zh-CN"/>
              <a:t>54</a:t>
            </a:r>
            <a:r>
              <a:rPr lang="zh-CN" altLang="en-US"/>
              <a:t>号黑体</a:t>
            </a:r>
            <a:r>
              <a:rPr lang="en-US" altLang="zh-CN"/>
              <a:t>(Arial)</a:t>
            </a:r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149725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>
                <a:solidFill>
                  <a:srgbClr val="16388A"/>
                </a:solidFill>
                <a:latin typeface="Modern No. 20" pitchFamily="18" charset="0"/>
                <a:ea typeface="华文新魏" pitchFamily="2" charset="-122"/>
              </a:defRPr>
            </a:lvl1pPr>
          </a:lstStyle>
          <a:p>
            <a:r>
              <a:rPr lang="zh-CN" altLang="en-US"/>
              <a:t>副标题：</a:t>
            </a:r>
            <a:r>
              <a:rPr lang="en-US" altLang="zh-CN"/>
              <a:t>28</a:t>
            </a:r>
            <a:r>
              <a:rPr lang="zh-CN" altLang="en-US"/>
              <a:t>号华文新魏</a:t>
            </a:r>
            <a:r>
              <a:rPr lang="en-US" altLang="zh-CN"/>
              <a:t>(Modern No. 20)</a:t>
            </a:r>
          </a:p>
        </p:txBody>
      </p:sp>
    </p:spTree>
    <p:extLst>
      <p:ext uri="{BB962C8B-B14F-4D97-AF65-F5344CB8AC3E}">
        <p14:creationId xmlns:p14="http://schemas.microsoft.com/office/powerpoint/2010/main" val="3485899612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1F5EA-AA0C-41A4-AE4D-AE3E5DB13A24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F1610-CAA4-428B-B8A9-A0193856DE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4031818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188913"/>
            <a:ext cx="2114550" cy="61452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0" y="188913"/>
            <a:ext cx="6194425" cy="61452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0F3EC-DA6C-47EF-AF1F-5E89C1354516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90FEB-F3BA-4430-A57F-BDDDA90BDF3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6059284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CC0F2-B7A2-428D-A4A6-9B9FDDE154D2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5046B-C146-47E6-B4C1-D481103B57B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1349085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08A9D-B85B-4A23-8518-0CE44FBDD768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0AC45-5B44-4981-BB0D-6662031A7C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8802571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89025"/>
            <a:ext cx="4154488" cy="524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38688" y="1089025"/>
            <a:ext cx="4154487" cy="524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94988-E203-470E-9D2B-F3D1BD3A8309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33013-B693-4556-8C29-BC293202769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1077181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A5139-E0C3-4EDF-9EE4-F3F27DE71FB3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B5D93-BCD3-4273-85AF-8A0147552A8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0789216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79ACA-7CD7-4F25-82DD-E90261DB2044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CE8EE-3300-4124-A762-D50CEFF109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7655842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B474B-47D8-495B-A2FC-96E9838A3E3C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551EA-71DE-4AE0-B34C-7CBDC606443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5239250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50A6-2643-4F7F-9A98-09F477F8D546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B29E-07B3-49CA-B2D9-80AA99EF90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443339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A3B65-1E49-4EA9-8E48-EDECDA594C25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1B352-68D3-4945-BE97-B83AC14FB80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8517059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8"/>
          <p:cNvSpPr>
            <a:spLocks noChangeArrowheads="1"/>
          </p:cNvSpPr>
          <p:nvPr userDrawn="1"/>
        </p:nvSpPr>
        <p:spPr bwMode="auto">
          <a:xfrm>
            <a:off x="611188" y="6489700"/>
            <a:ext cx="8493125" cy="17463"/>
          </a:xfrm>
          <a:prstGeom prst="rect">
            <a:avLst/>
          </a:prstGeom>
          <a:gradFill rotWithShape="1">
            <a:gsLst>
              <a:gs pos="0">
                <a:schemeClr val="hlink">
                  <a:alpha val="35001"/>
                </a:schemeClr>
              </a:gs>
              <a:gs pos="100000">
                <a:srgbClr val="16388A">
                  <a:alpha val="95000"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88913"/>
            <a:ext cx="61182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标题：</a:t>
            </a:r>
            <a:r>
              <a:rPr lang="en-US" altLang="zh-CN" smtClean="0"/>
              <a:t>36</a:t>
            </a:r>
            <a:r>
              <a:rPr lang="zh-CN" altLang="en-US" smtClean="0"/>
              <a:t>号黑体</a:t>
            </a:r>
            <a:r>
              <a:rPr lang="en-US" altLang="zh-CN" smtClean="0"/>
              <a:t>(Arial)</a:t>
            </a: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089025"/>
            <a:ext cx="8461375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第一级：</a:t>
            </a:r>
            <a:r>
              <a:rPr lang="en-US" altLang="zh-CN" smtClean="0"/>
              <a:t>28</a:t>
            </a:r>
            <a:r>
              <a:rPr lang="zh-CN" altLang="en-US" smtClean="0"/>
              <a:t>号黑体</a:t>
            </a:r>
            <a:r>
              <a:rPr lang="en-US" altLang="zh-CN" smtClean="0"/>
              <a:t>(Arial)</a:t>
            </a:r>
          </a:p>
          <a:p>
            <a:pPr lvl="1"/>
            <a:r>
              <a:rPr lang="zh-CN" altLang="en-US" smtClean="0"/>
              <a:t>第二级：</a:t>
            </a:r>
            <a:r>
              <a:rPr lang="en-US" altLang="zh-CN" smtClean="0"/>
              <a:t>24</a:t>
            </a:r>
            <a:r>
              <a:rPr lang="zh-CN" altLang="en-US" smtClean="0"/>
              <a:t>号楷体</a:t>
            </a:r>
            <a:r>
              <a:rPr lang="en-US" altLang="zh-CN" smtClean="0"/>
              <a:t>_GB2312(Times New Roman)</a:t>
            </a:r>
            <a:r>
              <a:rPr lang="zh-CN" altLang="en-US" smtClean="0"/>
              <a:t>，粗体</a:t>
            </a:r>
          </a:p>
          <a:p>
            <a:pPr lvl="2"/>
            <a:r>
              <a:rPr lang="zh-CN" altLang="en-US" smtClean="0"/>
              <a:t>第三级：</a:t>
            </a:r>
            <a:r>
              <a:rPr lang="en-US" altLang="zh-CN" smtClean="0"/>
              <a:t>20</a:t>
            </a:r>
            <a:r>
              <a:rPr lang="zh-CN" altLang="en-US" smtClean="0"/>
              <a:t>号华文新魏</a:t>
            </a:r>
            <a:r>
              <a:rPr lang="en-US" altLang="zh-CN" smtClean="0"/>
              <a:t>(Times New Roman)</a:t>
            </a:r>
          </a:p>
        </p:txBody>
      </p:sp>
      <p:sp>
        <p:nvSpPr>
          <p:cNvPr id="276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72225" y="6540500"/>
            <a:ext cx="18002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79C584F1-8B86-453F-B401-544CE5FD5358}" type="datetime1">
              <a:rPr lang="zh-CN" altLang="en-US"/>
              <a:pPr>
                <a:defRPr/>
              </a:pPr>
              <a:t>2019/9/26</a:t>
            </a:fld>
            <a:endParaRPr lang="en-US" altLang="zh-CN"/>
          </a:p>
        </p:txBody>
      </p:sp>
      <p:sp>
        <p:nvSpPr>
          <p:cNvPr id="276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521450"/>
            <a:ext cx="5221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ctr">
              <a:defRPr sz="1400" smtClean="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defRPr>
            </a:lvl1pPr>
          </a:lstStyle>
          <a:p>
            <a:pPr>
              <a:defRPr/>
            </a:pPr>
            <a:r>
              <a:rPr lang="en-US" altLang="zh-CN"/>
              <a:t>客服协同工作平台</a:t>
            </a:r>
          </a:p>
        </p:txBody>
      </p:sp>
      <p:sp>
        <p:nvSpPr>
          <p:cNvPr id="276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6527800"/>
            <a:ext cx="7921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2540B51F-0664-4E56-B05D-C1FF9469B938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4104" name="Picture 24" descr="SJTU-组合图标-182x5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188913"/>
            <a:ext cx="173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5" descr="SJTU-官门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7788"/>
            <a:ext cx="5429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4" name="Rectangle 26"/>
          <p:cNvSpPr>
            <a:spLocks noChangeArrowheads="1"/>
          </p:cNvSpPr>
          <p:nvPr userDrawn="1"/>
        </p:nvSpPr>
        <p:spPr bwMode="auto">
          <a:xfrm>
            <a:off x="431800" y="908050"/>
            <a:ext cx="8640763" cy="71438"/>
          </a:xfrm>
          <a:prstGeom prst="rect">
            <a:avLst/>
          </a:prstGeom>
          <a:gradFill rotWithShape="1">
            <a:gsLst>
              <a:gs pos="0">
                <a:srgbClr val="16388A"/>
              </a:gs>
              <a:gs pos="100000">
                <a:srgbClr val="16388A">
                  <a:gamma/>
                  <a:tint val="0"/>
                  <a:invGamma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27675" name="Rectangle 27"/>
          <p:cNvSpPr>
            <a:spLocks noChangeArrowheads="1"/>
          </p:cNvSpPr>
          <p:nvPr userDrawn="1"/>
        </p:nvSpPr>
        <p:spPr bwMode="auto">
          <a:xfrm>
            <a:off x="611188" y="6432550"/>
            <a:ext cx="8493125" cy="42863"/>
          </a:xfrm>
          <a:prstGeom prst="rect">
            <a:avLst/>
          </a:prstGeom>
          <a:gradFill rotWithShape="1">
            <a:gsLst>
              <a:gs pos="0">
                <a:schemeClr val="hlink">
                  <a:alpha val="35001"/>
                </a:schemeClr>
              </a:gs>
              <a:gs pos="100000">
                <a:srgbClr val="16388A">
                  <a:alpha val="95000"/>
                </a:srgbClr>
              </a:gs>
            </a:gsLst>
            <a:lin ang="0" scaled="1"/>
          </a:gra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random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120000"/>
        <a:buBlip>
          <a:blip r:embed="rId15"/>
        </a:buBlip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647700" indent="-3032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6666"/>
        </a:buClr>
        <a:buFont typeface="Wingdings" panose="05000000000000000000" pitchFamily="2" charset="2"/>
        <a:buChar char="n"/>
        <a:defRPr sz="2400" b="1">
          <a:solidFill>
            <a:srgbClr val="006666"/>
          </a:solidFill>
          <a:latin typeface="Times New Roman" pitchFamily="18" charset="0"/>
          <a:ea typeface="楷体_GB2312" pitchFamily="49" charset="-122"/>
        </a:defRPr>
      </a:lvl2pPr>
      <a:lvl3pPr marL="965200" indent="-315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110000"/>
        <a:buBlip>
          <a:blip r:embed="rId16"/>
        </a:buBlip>
        <a:defRPr sz="2000" b="1">
          <a:solidFill>
            <a:srgbClr val="003300"/>
          </a:solidFill>
          <a:latin typeface="Times New Roman" pitchFamily="18" charset="0"/>
          <a:ea typeface="华文新魏" pitchFamily="2" charset="-12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qyzheng@lib.sjtu.edu.cn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11188" y="1808163"/>
            <a:ext cx="7953375" cy="2520950"/>
          </a:xfrm>
        </p:spPr>
        <p:txBody>
          <a:bodyPr/>
          <a:lstStyle/>
          <a:p>
            <a:pPr algn="ctr" eaLnBrk="1" hangingPunct="1"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读者服务协同工作平台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</a:br>
            <a:r>
              <a:rPr lang="zh-CN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需求与设计</a:t>
            </a:r>
          </a:p>
        </p:txBody>
      </p:sp>
      <p:pic>
        <p:nvPicPr>
          <p:cNvPr id="6147" name="Picture 13" descr="pe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2"/>
          <a:stretch>
            <a:fillRect/>
          </a:stretch>
        </p:blipFill>
        <p:spPr bwMode="auto">
          <a:xfrm>
            <a:off x="250825" y="4868863"/>
            <a:ext cx="22129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6488113"/>
            <a:ext cx="3767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上海交通大学图书馆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8F142C0-6576-4E39-8A51-F51B7A623137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2052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053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B51A744-1D14-42C8-9833-72324B8644AD}" type="slidenum">
              <a:rPr lang="en-US" altLang="zh-CN">
                <a:latin typeface="Tahoma" panose="020B0604030504040204" pitchFamily="34" charset="0"/>
              </a:rPr>
              <a:pPr eaLnBrk="1" hangingPunct="1"/>
              <a:t>10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71550" y="1808163"/>
          <a:ext cx="6661150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sio" r:id="rId3" imgW="7240905" imgH="4988052" progId="Visio.Drawing.11">
                  <p:embed/>
                </p:oleObj>
              </mc:Choice>
              <mc:Fallback>
                <p:oleObj name="Visio" r:id="rId3" imgW="7240905" imgH="498805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808163"/>
                        <a:ext cx="6661150" cy="458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D75DC69-AC00-4911-A6C0-222A79D864D0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433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434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DFD433F-4D35-48C9-9EF5-0FDECA37A2DC}" type="slidenum">
              <a:rPr lang="en-US" altLang="zh-CN">
                <a:latin typeface="Tahoma" panose="020B0604030504040204" pitchFamily="34" charset="0"/>
              </a:rPr>
              <a:pPr eaLnBrk="1" hangingPunct="1"/>
              <a:t>11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非即时咨询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mtClean="0"/>
              <a:t>表单咨询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solidFill>
                  <a:srgbClr val="CC0000"/>
                </a:solidFill>
              </a:rPr>
              <a:t>自动填写个人信息：</a:t>
            </a:r>
            <a:r>
              <a:rPr lang="zh-CN" altLang="en-US" smtClean="0"/>
              <a:t>用户登录后，咨询平台可以通过登录接口获取用户的个人信息，并将用户的基本信息自动填写，用户只需填写咨询内容和递交。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>
                <a:solidFill>
                  <a:srgbClr val="CC0000"/>
                </a:solidFill>
              </a:rPr>
              <a:t>就近分配原则。</a:t>
            </a:r>
            <a:r>
              <a:rPr lang="zh-CN" altLang="en-US" smtClean="0"/>
              <a:t>根据用户单位或</a:t>
            </a:r>
            <a:r>
              <a:rPr lang="en-US" altLang="zh-CN" smtClean="0"/>
              <a:t>IP</a:t>
            </a:r>
            <a:r>
              <a:rPr lang="zh-CN" altLang="en-US" smtClean="0"/>
              <a:t>地址等，调度和分配用户递交的问题至各自的成员馆。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smtClean="0">
                <a:solidFill>
                  <a:srgbClr val="CC0000"/>
                </a:solidFill>
              </a:rPr>
              <a:t>E-mail</a:t>
            </a:r>
            <a:r>
              <a:rPr lang="zh-CN" altLang="en-US" smtClean="0">
                <a:solidFill>
                  <a:srgbClr val="CC0000"/>
                </a:solidFill>
              </a:rPr>
              <a:t>提醒。</a:t>
            </a:r>
            <a:r>
              <a:rPr lang="zh-CN" altLang="en-US" smtClean="0"/>
              <a:t>用户的问题得到解答后，系统自动发送</a:t>
            </a:r>
            <a:r>
              <a:rPr lang="en-US" altLang="zh-CN" smtClean="0"/>
              <a:t>E</a:t>
            </a:r>
            <a:r>
              <a:rPr lang="zh-CN" altLang="en-US" smtClean="0"/>
              <a:t>邮件，提醒该用户查看问题的回复。</a:t>
            </a:r>
            <a:endParaRPr lang="en-US" altLang="zh-CN" smtClean="0"/>
          </a:p>
          <a:p>
            <a:pPr eaLnBrk="1" hangingPunct="1">
              <a:lnSpc>
                <a:spcPct val="110000"/>
              </a:lnSpc>
            </a:pPr>
            <a:r>
              <a:rPr lang="zh-CN" altLang="en-US" smtClean="0"/>
              <a:t>电子邮件咨询</a:t>
            </a:r>
            <a:endParaRPr lang="en-US" altLang="zh-CN" smtClean="0"/>
          </a:p>
          <a:p>
            <a:pPr lvl="1" eaLnBrk="1" hangingPunct="1">
              <a:lnSpc>
                <a:spcPct val="110000"/>
              </a:lnSpc>
            </a:pPr>
            <a:r>
              <a:rPr lang="zh-CN" altLang="en-US" smtClean="0"/>
              <a:t>用户递交咨询问题，依据用户信息和</a:t>
            </a:r>
            <a:r>
              <a:rPr lang="en-US" altLang="zh-CN" smtClean="0"/>
              <a:t>IP</a:t>
            </a:r>
            <a:r>
              <a:rPr lang="zh-CN" altLang="en-US" smtClean="0"/>
              <a:t>地址，将用户的问题分配该用户所在成员馆的咨询馆员解答。 </a:t>
            </a:r>
          </a:p>
          <a:p>
            <a:pPr lvl="1" eaLnBrk="1" hangingPunct="1">
              <a:lnSpc>
                <a:spcPct val="110000"/>
              </a:lnSpc>
            </a:pPr>
            <a:endParaRPr lang="zh-CN" altLang="en-US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C68E017-493B-44E3-9FC6-03355D4E7FB2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536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536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BC2D26B-5863-43A2-8848-A0CC66F44CE5}" type="slidenum">
              <a:rPr lang="en-US" altLang="zh-CN">
                <a:latin typeface="Tahoma" panose="020B0604030504040204" pitchFamily="34" charset="0"/>
              </a:rPr>
              <a:pPr eaLnBrk="1" hangingPunct="1"/>
              <a:t>12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IM</a:t>
            </a:r>
            <a:r>
              <a:rPr lang="zh-CN" altLang="en-US" smtClean="0"/>
              <a:t>即时咨询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使用即时通讯软件</a:t>
            </a:r>
            <a:r>
              <a:rPr lang="en-US" altLang="zh-CN" smtClean="0"/>
              <a:t>QQ</a:t>
            </a:r>
            <a:r>
              <a:rPr lang="zh-CN" altLang="en-US" smtClean="0"/>
              <a:t>和</a:t>
            </a:r>
            <a:r>
              <a:rPr lang="en-US" altLang="zh-CN" smtClean="0"/>
              <a:t>MSN</a:t>
            </a:r>
            <a:r>
              <a:rPr lang="zh-CN" altLang="en-US" smtClean="0"/>
              <a:t>提供服务。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用户通过自身使用的即时通讯客户端进行咨询，由用户根据问题内容类型自行选择客服人员进行即时咨询。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咨询的功能开展依托第三方服务产品即时通讯软件</a:t>
            </a:r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BC10598-8206-4D4D-A7EC-B9BBB82536CE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638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638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5826BAC-EE3E-4D96-810E-A161A50F40CC}" type="slidenum">
              <a:rPr lang="en-US" altLang="zh-CN">
                <a:latin typeface="Tahoma" panose="020B0604030504040204" pitchFamily="34" charset="0"/>
              </a:rPr>
              <a:pPr eaLnBrk="1" hangingPunct="1"/>
              <a:t>13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电话咨询 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电话咨询功能：</a:t>
            </a:r>
          </a:p>
          <a:p>
            <a:pPr lvl="1" eaLnBrk="1" hangingPunct="1"/>
            <a:r>
              <a:rPr lang="zh-CN" altLang="en-US" smtClean="0">
                <a:solidFill>
                  <a:srgbClr val="CC0000"/>
                </a:solidFill>
              </a:rPr>
              <a:t>即时咨询。</a:t>
            </a:r>
            <a:r>
              <a:rPr lang="zh-CN" altLang="en-US" smtClean="0"/>
              <a:t>当客服人员在线的情况下，用户可以选择本地或就近的成员馆客服人员进行咨询；当客服人员不在线时，用户可以进行留言（</a:t>
            </a:r>
            <a:r>
              <a:rPr lang="zh-CN" altLang="en-US" smtClean="0">
                <a:solidFill>
                  <a:srgbClr val="CC0000"/>
                </a:solidFill>
              </a:rPr>
              <a:t>需配备留言电话</a:t>
            </a:r>
            <a:r>
              <a:rPr lang="zh-CN" altLang="en-US" smtClean="0"/>
              <a:t>），待客服人员电话回复。</a:t>
            </a:r>
          </a:p>
          <a:p>
            <a:pPr lvl="1" eaLnBrk="1" hangingPunct="1"/>
            <a:r>
              <a:rPr lang="zh-CN" altLang="en-US" smtClean="0">
                <a:solidFill>
                  <a:srgbClr val="CC0000"/>
                </a:solidFill>
              </a:rPr>
              <a:t>录音保存。</a:t>
            </a:r>
            <a:r>
              <a:rPr lang="zh-CN" altLang="en-US" smtClean="0"/>
              <a:t>平台提供录音递交功能，客服人员可以将咨询录音文件上传至服务器，以单位和天为最小单位进行保存，以便对所有的用户问题进行汇总和分析。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041E98E-DD34-4716-AA9C-99B08AE09032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741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741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B047578-2A50-460C-B6FE-23F0D193AAED}" type="slidenum">
              <a:rPr lang="en-US" altLang="zh-CN">
                <a:latin typeface="Tahoma" panose="020B0604030504040204" pitchFamily="34" charset="0"/>
              </a:rPr>
              <a:pPr eaLnBrk="1" hangingPunct="1"/>
              <a:t>14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smtClean="0">
                <a:solidFill>
                  <a:srgbClr val="006699"/>
                </a:solidFill>
              </a:rPr>
              <a:t>用户需求递交及响应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75945B3-F490-4407-9FB6-93544C6E66F8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843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E1AC1F-3390-49ED-B18B-A37E841879BE}" type="slidenum">
              <a:rPr lang="en-US" altLang="zh-CN">
                <a:latin typeface="Tahoma" panose="020B0604030504040204" pitchFamily="34" charset="0"/>
              </a:rPr>
              <a:pPr eaLnBrk="1" hangingPunct="1"/>
              <a:t>15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smtClean="0"/>
              <a:t>读者递交文献传递需求表单，系统自动分配。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递交需求：</a:t>
            </a:r>
            <a:r>
              <a:rPr lang="zh-CN" altLang="en-US" sz="2000" smtClean="0"/>
              <a:t>平台上为用户提供文献传递服务需求表单，用户在登录后，填写并递交其文献传递需求表单。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需求就近分配：</a:t>
            </a:r>
            <a:r>
              <a:rPr lang="zh-CN" altLang="en-US" sz="2000" smtClean="0"/>
              <a:t>系统根据用户信息或</a:t>
            </a:r>
            <a:r>
              <a:rPr lang="en-US" altLang="zh-CN" sz="2000" smtClean="0"/>
              <a:t>IP</a:t>
            </a:r>
            <a:r>
              <a:rPr lang="zh-CN" altLang="en-US" sz="2000" smtClean="0"/>
              <a:t>地址，将文献传递的需求分配给其所在的成员馆。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需求上报：</a:t>
            </a:r>
            <a:r>
              <a:rPr lang="zh-CN" altLang="en-US" sz="2000" smtClean="0"/>
              <a:t>若接受文献传递的成员馆无法解决用户需求，可将用户需求上报或转交其他成员馆。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回复用户：</a:t>
            </a:r>
            <a:r>
              <a:rPr lang="zh-CN" altLang="en-US" sz="2000" smtClean="0"/>
              <a:t>返回文献传递的结果给用户，并通过</a:t>
            </a:r>
            <a:r>
              <a:rPr lang="en-US" altLang="zh-CN" sz="2000" smtClean="0"/>
              <a:t>E-mail</a:t>
            </a:r>
            <a:r>
              <a:rPr lang="zh-CN" altLang="en-US" sz="2000" smtClean="0"/>
              <a:t>进行提醒。</a:t>
            </a:r>
            <a:endParaRPr lang="en-US" altLang="zh-CN" sz="2000" smtClean="0"/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统计：</a:t>
            </a:r>
            <a:r>
              <a:rPr lang="zh-CN" altLang="en-US" sz="2000" smtClean="0"/>
              <a:t>文献传递需求统计、满足率统计等。</a:t>
            </a:r>
            <a:endParaRPr lang="en-US" altLang="zh-CN" sz="2000" smtClean="0"/>
          </a:p>
          <a:p>
            <a:pPr lvl="1" eaLnBrk="1" hangingPunct="1">
              <a:lnSpc>
                <a:spcPct val="110000"/>
              </a:lnSpc>
            </a:pPr>
            <a:endParaRPr lang="zh-CN" altLang="en-US" sz="200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48AA5A2-1F59-4BA8-B1D3-0AB0C334E57C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3076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3077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429FF35-E48C-4A0F-AD96-5BECB446504B}" type="slidenum">
              <a:rPr lang="en-US" altLang="zh-CN">
                <a:latin typeface="Tahoma" panose="020B0604030504040204" pitchFamily="34" charset="0"/>
              </a:rPr>
              <a:pPr eaLnBrk="1" hangingPunct="1"/>
              <a:t>16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3311525" y="1449388"/>
          <a:ext cx="3455988" cy="491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Visio" r:id="rId3" imgW="2956560" imgH="4210812" progId="Visio.Drawing.11">
                  <p:embed/>
                </p:oleObj>
              </mc:Choice>
              <mc:Fallback>
                <p:oleObj name="Visio" r:id="rId3" imgW="2956560" imgH="4210812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1449388"/>
                        <a:ext cx="3455988" cy="491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081A981-B01B-48C9-956B-2D25F42FA668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945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946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42CA441-FB90-4C4E-AE4D-1E350EA5A16F}" type="slidenum">
              <a:rPr lang="en-US" altLang="zh-CN">
                <a:latin typeface="Tahoma" panose="020B0604030504040204" pitchFamily="34" charset="0"/>
              </a:rPr>
              <a:pPr eaLnBrk="1" hangingPunct="1"/>
              <a:t>17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smtClean="0">
                <a:solidFill>
                  <a:srgbClr val="006699"/>
                </a:solidFill>
              </a:rPr>
              <a:t>工作人员注册与管理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336C986-7DDB-4C8C-A5E7-DB8BEC9DDE26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2048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048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2038DA3-A478-4D6B-B830-B8124A151F17}" type="slidenum">
              <a:rPr lang="en-US" altLang="zh-CN">
                <a:latin typeface="Tahoma" panose="020B0604030504040204" pitchFamily="34" charset="0"/>
              </a:rPr>
              <a:pPr eaLnBrk="1" hangingPunct="1"/>
              <a:t>18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smtClean="0"/>
              <a:t>协同工作平台是客服人员的网上虚拟工作空间，系统为工作人员的信息管理提供注册管理功能：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人员信息数据处理：</a:t>
            </a:r>
            <a:r>
              <a:rPr lang="zh-CN" altLang="en-US" sz="2000" smtClean="0"/>
              <a:t>通过</a:t>
            </a:r>
            <a:r>
              <a:rPr lang="en-US" altLang="zh-CN" sz="2000" smtClean="0"/>
              <a:t>Excel</a:t>
            </a:r>
            <a:r>
              <a:rPr lang="zh-CN" altLang="en-US" sz="2000" smtClean="0"/>
              <a:t>格式批量导入至数据库中，将现有的人员信息导出至</a:t>
            </a:r>
            <a:r>
              <a:rPr lang="en-US" altLang="zh-CN" sz="2000" smtClean="0"/>
              <a:t>Excel</a:t>
            </a:r>
            <a:r>
              <a:rPr lang="zh-CN" altLang="en-US" sz="2000" smtClean="0"/>
              <a:t>表格中，方便本地浏览与管理。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人员信息管理：</a:t>
            </a:r>
            <a:r>
              <a:rPr lang="zh-CN" altLang="en-US" sz="2000" smtClean="0"/>
              <a:t>系统提供人员信息的管理界面。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角色定义：</a:t>
            </a:r>
            <a:r>
              <a:rPr lang="zh-CN" altLang="en-US" sz="2000" smtClean="0"/>
              <a:t>系统管理员可以添加和定义、删除和修改工作人员的角色类型。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人员角色管理：</a:t>
            </a:r>
            <a:r>
              <a:rPr lang="zh-CN" altLang="en-US" sz="2000" smtClean="0"/>
              <a:t>系统管理员根据需求对不同的工作人员赋予不同的角色，角色的设定将决定工作人员的工作级别和权限。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查询：</a:t>
            </a:r>
            <a:r>
              <a:rPr lang="zh-CN" altLang="en-US" sz="2000" smtClean="0"/>
              <a:t>系统管理员按地区、成员馆、人员名单等方式检索和浏览人员信息。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2C5384B-EFD3-4DA9-8FF6-8F1442459340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2150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150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8525059-5A47-4425-BE2D-AFD5A65D0C9C}" type="slidenum">
              <a:rPr lang="en-US" altLang="zh-CN">
                <a:latin typeface="Tahoma" panose="020B0604030504040204" pitchFamily="34" charset="0"/>
              </a:rPr>
              <a:pPr eaLnBrk="1" hangingPunct="1"/>
              <a:t>19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smtClean="0"/>
              <a:t>接口及其他需求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A8140DF-D9B7-424C-BB2C-DFA00C534D4B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717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717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477BC10-EB78-440D-A784-8BCE1C5FD71C}" type="slidenum">
              <a:rPr lang="en-US" altLang="zh-CN">
                <a:latin typeface="Tahoma" panose="020B0604030504040204" pitchFamily="34" charset="0"/>
              </a:rPr>
              <a:pPr eaLnBrk="1" hangingPunct="1"/>
              <a:t>2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大纲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设计目的</a:t>
            </a:r>
          </a:p>
          <a:p>
            <a:pPr eaLnBrk="1" hangingPunct="1"/>
            <a:r>
              <a:rPr lang="zh-CN" altLang="en-US" smtClean="0"/>
              <a:t>功能模块</a:t>
            </a:r>
          </a:p>
          <a:p>
            <a:pPr lvl="1" eaLnBrk="1" hangingPunct="1"/>
            <a:r>
              <a:rPr lang="zh-CN" altLang="en-US" smtClean="0"/>
              <a:t>读者交互信息审核 </a:t>
            </a:r>
          </a:p>
          <a:p>
            <a:pPr lvl="1" eaLnBrk="1" hangingPunct="1"/>
            <a:r>
              <a:rPr lang="zh-CN" altLang="en-US" smtClean="0"/>
              <a:t>即时或延时咨询 </a:t>
            </a:r>
          </a:p>
          <a:p>
            <a:pPr lvl="1" eaLnBrk="1" hangingPunct="1"/>
            <a:r>
              <a:rPr lang="zh-CN" altLang="en-US" smtClean="0"/>
              <a:t>用户需求递交及响应 </a:t>
            </a:r>
          </a:p>
          <a:p>
            <a:pPr lvl="1" eaLnBrk="1" hangingPunct="1"/>
            <a:r>
              <a:rPr lang="zh-CN" altLang="en-US" smtClean="0"/>
              <a:t>工作人员注册管理 </a:t>
            </a:r>
          </a:p>
          <a:p>
            <a:pPr eaLnBrk="1" hangingPunct="1"/>
            <a:r>
              <a:rPr lang="zh-CN" altLang="en-US" smtClean="0"/>
              <a:t>接口及其他需求</a:t>
            </a:r>
          </a:p>
          <a:p>
            <a:pPr eaLnBrk="1" hangingPunct="1"/>
            <a:endParaRPr lang="en-US" altLang="zh-CN" smtClean="0"/>
          </a:p>
        </p:txBody>
      </p:sp>
      <p:pic>
        <p:nvPicPr>
          <p:cNvPr id="7175" name="Picture 4" descr="MCBD06927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968750"/>
            <a:ext cx="266382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181F253-F870-4EF6-83D9-8546D737E90E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2253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2253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C4FDDB8-1236-4F36-94A9-B425A29AEBBD}" type="slidenum">
              <a:rPr lang="en-US" altLang="zh-CN">
                <a:latin typeface="Tahoma" panose="020B0604030504040204" pitchFamily="34" charset="0"/>
              </a:rPr>
              <a:pPr eaLnBrk="1" hangingPunct="1"/>
              <a:t>20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接口及其他需求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089025"/>
            <a:ext cx="8280400" cy="52451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CN" altLang="en-US" sz="2400" smtClean="0"/>
              <a:t>用户个人信息获取接口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z="2000" smtClean="0"/>
              <a:t>读者咨询和需求递交功能都需要进行实名认证</a:t>
            </a:r>
            <a:endParaRPr lang="en-US" altLang="zh-CN" sz="2000" smtClean="0"/>
          </a:p>
          <a:p>
            <a:pPr lvl="1" eaLnBrk="1" hangingPunct="1">
              <a:lnSpc>
                <a:spcPct val="100000"/>
              </a:lnSpc>
            </a:pPr>
            <a:r>
              <a:rPr lang="zh-CN" altLang="en-US" sz="2000" smtClean="0"/>
              <a:t>用户登录后，系统通过该接口获取读者的相关信息，包括读者的在注册系统中的唯一标识以及读者的姓名、学校（单位）、类型、电话、</a:t>
            </a:r>
            <a:r>
              <a:rPr lang="en-US" altLang="zh-CN" sz="2000" smtClean="0"/>
              <a:t>E-mail</a:t>
            </a:r>
            <a:r>
              <a:rPr lang="zh-CN" altLang="en-US" sz="2000" smtClean="0"/>
              <a:t>等。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sz="2400" smtClean="0"/>
              <a:t>交互信息接口</a:t>
            </a:r>
          </a:p>
          <a:p>
            <a:pPr lvl="1" eaLnBrk="1" hangingPunct="1">
              <a:lnSpc>
                <a:spcPct val="100000"/>
              </a:lnSpc>
            </a:pPr>
            <a:r>
              <a:rPr lang="zh-CN" altLang="en-US" sz="2000" smtClean="0"/>
              <a:t>从</a:t>
            </a:r>
            <a:r>
              <a:rPr lang="en-US" altLang="zh-CN" sz="2000" smtClean="0"/>
              <a:t>CADAL</a:t>
            </a:r>
            <a:r>
              <a:rPr lang="zh-CN" altLang="en-US" sz="2000" smtClean="0"/>
              <a:t>资源服务门户中获取读者交互信息进行审核</a:t>
            </a:r>
            <a:endParaRPr lang="en-US" altLang="zh-CN" sz="2000" smtClean="0"/>
          </a:p>
          <a:p>
            <a:pPr lvl="1" eaLnBrk="1" hangingPunct="1">
              <a:lnSpc>
                <a:spcPct val="100000"/>
              </a:lnSpc>
            </a:pPr>
            <a:r>
              <a:rPr lang="zh-CN" altLang="en-US" sz="2000" smtClean="0"/>
              <a:t>经审核通过的内容返回</a:t>
            </a:r>
            <a:endParaRPr lang="en-US" altLang="zh-CN" sz="2000" smtClean="0"/>
          </a:p>
          <a:p>
            <a:pPr lvl="1" eaLnBrk="1" hangingPunct="1">
              <a:lnSpc>
                <a:spcPct val="100000"/>
              </a:lnSpc>
            </a:pPr>
            <a:r>
              <a:rPr lang="zh-CN" altLang="en-US" sz="2000" smtClean="0"/>
              <a:t>提供读者交互信息相关字段的获取与修改接口。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smtClean="0"/>
              <a:t>其他需求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1" descr="e1e988ee71dc4b1763d09f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2532063"/>
            <a:ext cx="4889500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5238750"/>
            <a:ext cx="5399088" cy="1619250"/>
          </a:xfrm>
          <a:noFill/>
        </p:spPr>
        <p:txBody>
          <a:bodyPr/>
          <a:lstStyle/>
          <a:p>
            <a:pPr eaLnBrk="1" hangingPunct="1"/>
            <a:endParaRPr lang="en-US" altLang="zh-CN" sz="3200" b="1" smtClean="0"/>
          </a:p>
          <a:p>
            <a:pPr eaLnBrk="1" hangingPunct="1"/>
            <a:r>
              <a:rPr lang="en-US" altLang="zh-CN" smtClean="0"/>
              <a:t>E-mail: </a:t>
            </a:r>
            <a:r>
              <a:rPr lang="en-US" altLang="zh-CN" smtClean="0">
                <a:hlinkClick r:id="rId3"/>
              </a:rPr>
              <a:t>qyzheng@lib.sjtu.edu.cn</a:t>
            </a:r>
            <a:endParaRPr lang="en-US" altLang="zh-CN" sz="2000" smtClean="0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3136900" y="1276350"/>
            <a:ext cx="55610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7200">
                <a:latin typeface="方正舒体" panose="02010601030101010101" pitchFamily="2" charset="-122"/>
                <a:ea typeface="方正舒体" panose="02010601030101010101" pitchFamily="2" charset="-122"/>
              </a:rPr>
              <a:t>请批评指正</a:t>
            </a:r>
            <a:endParaRPr lang="en-US" altLang="zh-CN" sz="7200">
              <a:latin typeface="方正舒体" panose="02010601030101010101" pitchFamily="2" charset="-122"/>
              <a:ea typeface="方正舒体" panose="02010601030101010101" pitchFamily="2" charset="-122"/>
            </a:endParaRPr>
          </a:p>
          <a:p>
            <a:pPr eaLnBrk="1" hangingPunct="1"/>
            <a:r>
              <a:rPr lang="zh-CN" altLang="en-US" sz="7200">
                <a:latin typeface="方正舒体" panose="02010601030101010101" pitchFamily="2" charset="-122"/>
                <a:ea typeface="方正舒体" panose="02010601030101010101" pitchFamily="2" charset="-122"/>
              </a:rPr>
              <a:t>谢谢！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997F5C0-09FD-435F-95FD-A3948060EE78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819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819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00278F5-F780-453A-AA72-8B8555CC176D}" type="slidenum">
              <a:rPr lang="en-US" altLang="zh-CN">
                <a:latin typeface="Tahoma" panose="020B0604030504040204" pitchFamily="34" charset="0"/>
              </a:rPr>
              <a:pPr eaLnBrk="1" hangingPunct="1"/>
              <a:t>3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设计目的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089025"/>
            <a:ext cx="8280400" cy="5245100"/>
          </a:xfrm>
        </p:spPr>
        <p:txBody>
          <a:bodyPr/>
          <a:lstStyle/>
          <a:p>
            <a:pPr algn="just" eaLnBrk="1" hangingPunct="1"/>
            <a:r>
              <a:rPr lang="zh-CN" altLang="en-US" smtClean="0"/>
              <a:t>用户服务协同工作平台基于</a:t>
            </a:r>
            <a:r>
              <a:rPr lang="en-US" altLang="zh-CN" smtClean="0"/>
              <a:t>CADAL</a:t>
            </a:r>
            <a:r>
              <a:rPr lang="zh-CN" altLang="en-US" smtClean="0"/>
              <a:t>资源服务门户</a:t>
            </a:r>
            <a:endParaRPr lang="en-US" altLang="zh-CN" smtClean="0"/>
          </a:p>
          <a:p>
            <a:pPr algn="just" eaLnBrk="1" hangingPunct="1"/>
            <a:r>
              <a:rPr lang="zh-CN" altLang="en-US" smtClean="0"/>
              <a:t>馆员的网上虚拟工作空间</a:t>
            </a:r>
            <a:endParaRPr lang="en-US" altLang="zh-CN" smtClean="0"/>
          </a:p>
          <a:p>
            <a:pPr algn="just" eaLnBrk="1" hangingPunct="1"/>
            <a:r>
              <a:rPr lang="zh-CN" altLang="en-US" smtClean="0"/>
              <a:t>集成主要的网络互动的服务功能</a:t>
            </a:r>
            <a:endParaRPr lang="en-US" altLang="zh-CN" smtClean="0"/>
          </a:p>
          <a:p>
            <a:pPr algn="just" eaLnBrk="1" hangingPunct="1"/>
            <a:r>
              <a:rPr lang="zh-CN" altLang="en-US" smtClean="0"/>
              <a:t>提供后台管理功能</a:t>
            </a:r>
            <a:endParaRPr lang="en-US" altLang="zh-CN" smtClean="0"/>
          </a:p>
          <a:p>
            <a:pPr algn="just" eaLnBrk="1" hangingPunct="1"/>
            <a:r>
              <a:rPr lang="zh-CN" altLang="en-US" smtClean="0"/>
              <a:t>读者服务协同工作平台主要设计内容</a:t>
            </a:r>
          </a:p>
          <a:p>
            <a:pPr lvl="1" algn="just" eaLnBrk="1" hangingPunct="1"/>
            <a:r>
              <a:rPr lang="zh-CN" altLang="en-US" smtClean="0">
                <a:solidFill>
                  <a:srgbClr val="990000"/>
                </a:solidFill>
              </a:rPr>
              <a:t>读者交互信息审核</a:t>
            </a:r>
            <a:endParaRPr lang="en-US" altLang="zh-CN" smtClean="0">
              <a:solidFill>
                <a:srgbClr val="990000"/>
              </a:solidFill>
            </a:endParaRPr>
          </a:p>
          <a:p>
            <a:pPr lvl="1" algn="just" eaLnBrk="1" hangingPunct="1"/>
            <a:r>
              <a:rPr lang="zh-CN" altLang="en-US" smtClean="0">
                <a:solidFill>
                  <a:srgbClr val="990000"/>
                </a:solidFill>
              </a:rPr>
              <a:t>即时或延时咨询</a:t>
            </a:r>
            <a:endParaRPr lang="en-US" altLang="zh-CN" smtClean="0">
              <a:solidFill>
                <a:srgbClr val="990000"/>
              </a:solidFill>
            </a:endParaRPr>
          </a:p>
          <a:p>
            <a:pPr lvl="1" algn="just" eaLnBrk="1" hangingPunct="1"/>
            <a:r>
              <a:rPr lang="zh-CN" altLang="en-US" smtClean="0">
                <a:solidFill>
                  <a:srgbClr val="990000"/>
                </a:solidFill>
              </a:rPr>
              <a:t>用户需求递交及响应</a:t>
            </a:r>
            <a:r>
              <a:rPr lang="zh-CN" altLang="en-US" smtClean="0"/>
              <a:t>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2B98121-7F7D-47BC-8171-680836008D2B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9219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922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CE89F4D-A3FB-43C7-8A79-B73EBF92E678}" type="slidenum">
              <a:rPr lang="en-US" altLang="zh-CN">
                <a:latin typeface="Tahoma" panose="020B0604030504040204" pitchFamily="34" charset="0"/>
              </a:rPr>
              <a:pPr eaLnBrk="1" hangingPunct="1"/>
              <a:t>4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smtClean="0">
                <a:solidFill>
                  <a:srgbClr val="006699"/>
                </a:solidFill>
              </a:rPr>
              <a:t>读者交互信息审核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31DAEC8-A900-4007-9CFC-DC8062E54D98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0243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024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E3E2685-9567-4525-9899-8EB2239CA2E2}" type="slidenum">
              <a:rPr lang="en-US" altLang="zh-CN">
                <a:latin typeface="Tahoma" panose="020B0604030504040204" pitchFamily="34" charset="0"/>
              </a:rPr>
              <a:pPr eaLnBrk="1" hangingPunct="1"/>
              <a:t>5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089025"/>
            <a:ext cx="8461375" cy="54006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smtClean="0"/>
              <a:t>读者的交互信息是指读者在</a:t>
            </a:r>
            <a:r>
              <a:rPr lang="en-US" altLang="zh-CN" sz="2400" smtClean="0"/>
              <a:t>CADAL</a:t>
            </a:r>
            <a:r>
              <a:rPr lang="zh-CN" altLang="en-US" sz="2400" smtClean="0"/>
              <a:t>资源服务门户中所发表的信息，包括对资源的</a:t>
            </a:r>
            <a:r>
              <a:rPr lang="zh-CN" altLang="en-US" sz="2400" smtClean="0">
                <a:solidFill>
                  <a:srgbClr val="990000"/>
                </a:solidFill>
              </a:rPr>
              <a:t>评论</a:t>
            </a:r>
            <a:r>
              <a:rPr lang="zh-CN" altLang="en-US" sz="2400" smtClean="0"/>
              <a:t>、</a:t>
            </a:r>
            <a:r>
              <a:rPr lang="zh-CN" altLang="en-US" sz="2400" smtClean="0">
                <a:solidFill>
                  <a:srgbClr val="990000"/>
                </a:solidFill>
              </a:rPr>
              <a:t>评分</a:t>
            </a:r>
            <a:r>
              <a:rPr lang="zh-CN" altLang="en-US" sz="2400" smtClean="0"/>
              <a:t>、</a:t>
            </a:r>
            <a:r>
              <a:rPr lang="zh-CN" altLang="en-US" sz="2400" smtClean="0">
                <a:solidFill>
                  <a:srgbClr val="990000"/>
                </a:solidFill>
              </a:rPr>
              <a:t>标签</a:t>
            </a:r>
            <a:r>
              <a:rPr lang="zh-CN" altLang="en-US" sz="2400" smtClean="0"/>
              <a:t>、</a:t>
            </a:r>
            <a:r>
              <a:rPr lang="zh-CN" altLang="en-US" sz="2400" smtClean="0">
                <a:solidFill>
                  <a:srgbClr val="990000"/>
                </a:solidFill>
              </a:rPr>
              <a:t>资源推荐</a:t>
            </a:r>
            <a:r>
              <a:rPr lang="zh-CN" altLang="en-US" sz="2400" smtClean="0"/>
              <a:t>等。 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400" smtClean="0"/>
              <a:t>审核平台中将由工作人员审核、批复读者递交的信息。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交互信息传递：</a:t>
            </a:r>
            <a:r>
              <a:rPr lang="zh-CN" altLang="en-US" sz="2000" smtClean="0"/>
              <a:t>读者递交的信息保存在前台数据库中，状态标注为未审核。后台管理平台将通过委托方给出的数据库接口（如：</a:t>
            </a:r>
            <a:r>
              <a:rPr lang="en-US" altLang="zh-CN" sz="2000" smtClean="0"/>
              <a:t>WebService</a:t>
            </a:r>
            <a:r>
              <a:rPr lang="zh-CN" altLang="en-US" sz="2000" smtClean="0"/>
              <a:t>、</a:t>
            </a:r>
            <a:r>
              <a:rPr lang="en-US" altLang="zh-CN" sz="2000" smtClean="0"/>
              <a:t>SQL</a:t>
            </a:r>
            <a:r>
              <a:rPr lang="zh-CN" altLang="en-US" sz="2000" smtClean="0"/>
              <a:t>连接等）获取交互信息。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交互信息审核。</a:t>
            </a:r>
            <a:r>
              <a:rPr lang="zh-CN" altLang="en-US" sz="2000" smtClean="0"/>
              <a:t>交互信息审核由所有成员馆的工作人员共同承担，采用自主审核的方式，即具有信息审核权限的工作人员可以查看所有读者递交的交互信息，并对信息进行批复，更改信息的状态。</a:t>
            </a:r>
          </a:p>
          <a:p>
            <a:pPr lvl="1" eaLnBrk="1" hangingPunct="1">
              <a:lnSpc>
                <a:spcPct val="110000"/>
              </a:lnSpc>
            </a:pPr>
            <a:r>
              <a:rPr lang="zh-CN" altLang="en-US" sz="2000" smtClean="0">
                <a:solidFill>
                  <a:srgbClr val="CC0000"/>
                </a:solidFill>
              </a:rPr>
              <a:t>交互信息显示。</a:t>
            </a:r>
            <a:r>
              <a:rPr lang="zh-CN" altLang="en-US" sz="2000" smtClean="0"/>
              <a:t>经审核通过的读者发布的交互信息，可在</a:t>
            </a:r>
            <a:r>
              <a:rPr lang="en-US" altLang="zh-CN" sz="2000" smtClean="0"/>
              <a:t>CADAL</a:t>
            </a:r>
            <a:r>
              <a:rPr lang="zh-CN" altLang="en-US" sz="2000" smtClean="0"/>
              <a:t>资源服务门户相应的栏目显示。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0F021D4-AD62-4B75-89F9-06F035302E07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028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029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36BD196-F22D-4283-BB9B-983B5F09B81F}" type="slidenum">
              <a:rPr lang="en-US" altLang="zh-CN">
                <a:latin typeface="Tahoma" panose="020B0604030504040204" pitchFamily="34" charset="0"/>
              </a:rPr>
              <a:pPr eaLnBrk="1" hangingPunct="1"/>
              <a:t>6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功能模型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0" y="2033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971550" y="1808163"/>
          <a:ext cx="7380288" cy="441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3" imgW="5297043" imgH="3166491" progId="Visio.Drawing.11">
                  <p:embed/>
                </p:oleObj>
              </mc:Choice>
              <mc:Fallback>
                <p:oleObj name="Visio" r:id="rId3" imgW="5297043" imgH="3166491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808163"/>
                        <a:ext cx="7380288" cy="441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E105C69-9EA1-4BE5-90A3-63EEE87AC24E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1267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126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6079F9E-7B2B-47D5-AB19-C147652044E4}" type="slidenum">
              <a:rPr lang="en-US" altLang="zh-CN">
                <a:latin typeface="Tahoma" panose="020B0604030504040204" pitchFamily="34" charset="0"/>
              </a:rPr>
              <a:pPr eaLnBrk="1" hangingPunct="1"/>
              <a:t>7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7921625" cy="1260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400" smtClean="0">
                <a:solidFill>
                  <a:srgbClr val="006699"/>
                </a:solidFill>
              </a:rPr>
              <a:t>即时或延时咨询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96C51E1-8B8A-4BF6-AD9F-8E7C72959589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2291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229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FC41D14-5777-42A9-9003-B9D762A25A9F}" type="slidenum">
              <a:rPr lang="en-US" altLang="zh-CN">
                <a:latin typeface="Tahoma" panose="020B0604030504040204" pitchFamily="34" charset="0"/>
              </a:rPr>
              <a:pPr eaLnBrk="1" hangingPunct="1"/>
              <a:t>8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 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00000"/>
              </a:lnSpc>
            </a:pPr>
            <a:r>
              <a:rPr lang="zh-CN" altLang="en-US" sz="2400" smtClean="0"/>
              <a:t>即时或延时咨询</a:t>
            </a:r>
            <a:endParaRPr lang="en-US" altLang="zh-CN" sz="24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zh-CN" altLang="en-US" sz="2000" smtClean="0"/>
              <a:t>表单咨询</a:t>
            </a:r>
            <a:endParaRPr lang="en-US" altLang="zh-CN" sz="20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en-US" altLang="zh-CN" sz="2000" smtClean="0"/>
              <a:t>IM</a:t>
            </a:r>
            <a:r>
              <a:rPr lang="zh-CN" altLang="en-US" sz="2000" smtClean="0"/>
              <a:t>即时咨询</a:t>
            </a:r>
            <a:endParaRPr lang="en-US" altLang="zh-CN" sz="20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zh-CN" altLang="en-US" sz="2000" smtClean="0"/>
              <a:t>电子邮件咨询</a:t>
            </a:r>
            <a:endParaRPr lang="en-US" altLang="zh-CN" sz="20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zh-CN" altLang="en-US" sz="2000" smtClean="0"/>
              <a:t>电话咨询</a:t>
            </a:r>
            <a:endParaRPr lang="en-US" altLang="zh-CN" sz="2000" smtClean="0"/>
          </a:p>
          <a:p>
            <a:pPr marL="533400" indent="-533400" eaLnBrk="1" hangingPunct="1">
              <a:lnSpc>
                <a:spcPct val="100000"/>
              </a:lnSpc>
            </a:pPr>
            <a:r>
              <a:rPr lang="en-US" altLang="zh-CN" sz="2400" smtClean="0"/>
              <a:t>FAQ</a:t>
            </a:r>
            <a:r>
              <a:rPr lang="zh-CN" altLang="en-US" sz="2400" smtClean="0"/>
              <a:t>知识库</a:t>
            </a:r>
            <a:endParaRPr lang="en-US" altLang="zh-CN" sz="24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zh-CN" altLang="en-US" sz="2000" smtClean="0"/>
              <a:t>根据</a:t>
            </a:r>
            <a:r>
              <a:rPr lang="en-US" altLang="zh-CN" sz="2000" smtClean="0"/>
              <a:t>CADAL</a:t>
            </a:r>
            <a:r>
              <a:rPr lang="zh-CN" altLang="en-US" sz="2000" smtClean="0"/>
              <a:t>资源门户服务平台的特点建立知识库</a:t>
            </a:r>
            <a:endParaRPr lang="en-US" altLang="zh-CN" sz="2000" smtClean="0"/>
          </a:p>
          <a:p>
            <a:pPr marL="838200" lvl="1" indent="-533400" eaLnBrk="1" hangingPunct="1">
              <a:lnSpc>
                <a:spcPct val="100000"/>
              </a:lnSpc>
            </a:pPr>
            <a:r>
              <a:rPr lang="zh-CN" altLang="en-US" sz="2000" smtClean="0"/>
              <a:t>收集读者使用过程中提出的问题</a:t>
            </a:r>
            <a:endParaRPr lang="en-US" altLang="zh-CN" sz="200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日期占位符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FB5127E-A3FD-41CD-960B-A3F551E40C1A}" type="datetime1">
              <a:rPr lang="zh-CN" altLang="en-US"/>
              <a:pPr eaLnBrk="1" hangingPunct="1"/>
              <a:t>2019/9/26</a:t>
            </a:fld>
            <a:endParaRPr lang="en-US" altLang="zh-CN"/>
          </a:p>
        </p:txBody>
      </p:sp>
      <p:sp>
        <p:nvSpPr>
          <p:cNvPr id="13315" name="页脚占位符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hlink"/>
                </a:solidFill>
                <a:latin typeface="Times New Roman" panose="02020603050405020304" pitchFamily="18" charset="0"/>
                <a:ea typeface="楷体_GB2312" pitchFamily="49" charset="-122"/>
              </a:rPr>
              <a:t>客服协同工作平台</a:t>
            </a:r>
          </a:p>
        </p:txBody>
      </p:sp>
      <p:sp>
        <p:nvSpPr>
          <p:cNvPr id="1331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A8303F9-DE76-48B7-853B-D633FF01A752}" type="slidenum">
              <a:rPr lang="en-US" altLang="zh-CN">
                <a:latin typeface="Tahoma" panose="020B0604030504040204" pitchFamily="34" charset="0"/>
              </a:rPr>
              <a:pPr eaLnBrk="1" hangingPunct="1"/>
              <a:t>9</a:t>
            </a:fld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功能介绍 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00000"/>
              </a:lnSpc>
            </a:pPr>
            <a:r>
              <a:rPr lang="en-US" altLang="zh-CN" smtClean="0"/>
              <a:t>FAQ</a:t>
            </a:r>
            <a:r>
              <a:rPr lang="zh-CN" altLang="en-US" smtClean="0"/>
              <a:t>知识库具备的功能： </a:t>
            </a:r>
          </a:p>
          <a:p>
            <a:pPr marL="801688" lvl="1" indent="-457200" eaLnBrk="1" hangingPunct="1">
              <a:lnSpc>
                <a:spcPct val="100000"/>
              </a:lnSpc>
            </a:pPr>
            <a:r>
              <a:rPr lang="zh-CN" altLang="en-US" smtClean="0">
                <a:solidFill>
                  <a:srgbClr val="CC0000"/>
                </a:solidFill>
              </a:rPr>
              <a:t>数据的批量导入</a:t>
            </a:r>
            <a:r>
              <a:rPr lang="en-US" altLang="zh-CN" smtClean="0">
                <a:solidFill>
                  <a:srgbClr val="CC0000"/>
                </a:solidFill>
              </a:rPr>
              <a:t>/</a:t>
            </a:r>
            <a:r>
              <a:rPr lang="zh-CN" altLang="en-US" smtClean="0">
                <a:solidFill>
                  <a:srgbClr val="CC0000"/>
                </a:solidFill>
              </a:rPr>
              <a:t>导出：</a:t>
            </a:r>
            <a:r>
              <a:rPr lang="en-US" altLang="zh-CN" smtClean="0"/>
              <a:t>FAQ</a:t>
            </a:r>
            <a:r>
              <a:rPr lang="zh-CN" altLang="en-US" smtClean="0"/>
              <a:t>数据可以通过</a:t>
            </a:r>
            <a:r>
              <a:rPr lang="en-US" altLang="zh-CN" smtClean="0"/>
              <a:t>Excel</a:t>
            </a:r>
            <a:r>
              <a:rPr lang="zh-CN" altLang="en-US" smtClean="0"/>
              <a:t>格式批量导入</a:t>
            </a:r>
            <a:r>
              <a:rPr lang="en-US" altLang="zh-CN" smtClean="0"/>
              <a:t>/</a:t>
            </a:r>
            <a:r>
              <a:rPr lang="zh-CN" altLang="en-US" smtClean="0"/>
              <a:t>导出，方便本地浏览与管理。</a:t>
            </a:r>
          </a:p>
          <a:p>
            <a:pPr marL="801688" lvl="1" indent="-457200" eaLnBrk="1" hangingPunct="1">
              <a:lnSpc>
                <a:spcPct val="100000"/>
              </a:lnSpc>
            </a:pPr>
            <a:r>
              <a:rPr lang="en-US" altLang="zh-CN" smtClean="0">
                <a:solidFill>
                  <a:srgbClr val="CC0000"/>
                </a:solidFill>
              </a:rPr>
              <a:t>FAQ</a:t>
            </a:r>
            <a:r>
              <a:rPr lang="zh-CN" altLang="en-US" smtClean="0">
                <a:solidFill>
                  <a:srgbClr val="CC0000"/>
                </a:solidFill>
              </a:rPr>
              <a:t>分类：</a:t>
            </a:r>
            <a:r>
              <a:rPr lang="zh-CN" altLang="en-US" smtClean="0"/>
              <a:t>知识库管理员对</a:t>
            </a:r>
            <a:r>
              <a:rPr lang="en-US" altLang="zh-CN" smtClean="0"/>
              <a:t>FAQ</a:t>
            </a:r>
            <a:r>
              <a:rPr lang="zh-CN" altLang="en-US" smtClean="0"/>
              <a:t>进行类型定义和分类。</a:t>
            </a:r>
          </a:p>
          <a:p>
            <a:pPr marL="801688" lvl="1" indent="-457200" eaLnBrk="1" hangingPunct="1">
              <a:lnSpc>
                <a:spcPct val="100000"/>
              </a:lnSpc>
            </a:pPr>
            <a:r>
              <a:rPr lang="zh-CN" altLang="en-US" smtClean="0">
                <a:solidFill>
                  <a:srgbClr val="CC0000"/>
                </a:solidFill>
              </a:rPr>
              <a:t>多种形式查询：</a:t>
            </a:r>
            <a:r>
              <a:rPr lang="zh-CN" altLang="en-US" smtClean="0"/>
              <a:t>提供按类型浏览、问题检索。</a:t>
            </a:r>
          </a:p>
          <a:p>
            <a:pPr marL="801688" lvl="1" indent="-457200" eaLnBrk="1" hangingPunct="1">
              <a:lnSpc>
                <a:spcPct val="100000"/>
              </a:lnSpc>
            </a:pPr>
            <a:r>
              <a:rPr lang="en-US" altLang="zh-CN" smtClean="0">
                <a:solidFill>
                  <a:srgbClr val="CC0000"/>
                </a:solidFill>
              </a:rPr>
              <a:t>FAQ</a:t>
            </a:r>
            <a:r>
              <a:rPr lang="zh-CN" altLang="en-US" smtClean="0">
                <a:solidFill>
                  <a:srgbClr val="CC0000"/>
                </a:solidFill>
              </a:rPr>
              <a:t>知识库管理：</a:t>
            </a:r>
            <a:r>
              <a:rPr lang="en-US" altLang="zh-CN" smtClean="0"/>
              <a:t>FAQ</a:t>
            </a:r>
            <a:r>
              <a:rPr lang="zh-CN" altLang="en-US" smtClean="0"/>
              <a:t>知识库的管理界面，知识库管理人员登录后，可对</a:t>
            </a:r>
            <a:r>
              <a:rPr lang="en-US" altLang="zh-CN" smtClean="0"/>
              <a:t>FAQ</a:t>
            </a:r>
            <a:r>
              <a:rPr lang="zh-CN" altLang="en-US" smtClean="0"/>
              <a:t>进行查询、修改、添加、删除操作。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TU-模版(白底)-设计者CJ-01">
  <a:themeElements>
    <a:clrScheme name="SJTU-模版(白底)-设计者CJ-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TU-模版(白底)-设计者CJ-01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16388A">
                <a:gamma/>
                <a:tint val="0"/>
                <a:invGamma/>
              </a:srgbClr>
            </a:gs>
            <a:gs pos="100000">
              <a:srgbClr val="16388A"/>
            </a:gs>
          </a:gsLst>
          <a:lin ang="0" scaled="1"/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16388A">
                <a:gamma/>
                <a:tint val="0"/>
                <a:invGamma/>
              </a:srgbClr>
            </a:gs>
            <a:gs pos="100000">
              <a:srgbClr val="16388A"/>
            </a:gs>
          </a:gsLst>
          <a:lin ang="0" scaled="1"/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SJTU-模版(白底)-设计者CJ-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TU-模版(白底)-设计者CJ-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TU-模版(白底)-设计者CJ-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17766</TotalTime>
  <Words>1830</Words>
  <Application>Microsoft Office PowerPoint</Application>
  <PresentationFormat>全屏显示(4:3)</PresentationFormat>
  <Paragraphs>157</Paragraphs>
  <Slides>21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黑体</vt:lpstr>
      <vt:lpstr>Times New Roman</vt:lpstr>
      <vt:lpstr>楷体_GB2312</vt:lpstr>
      <vt:lpstr>Wingdings</vt:lpstr>
      <vt:lpstr>华文新魏</vt:lpstr>
      <vt:lpstr>Tahoma</vt:lpstr>
      <vt:lpstr>华文行楷</vt:lpstr>
      <vt:lpstr>Modern No. 20</vt:lpstr>
      <vt:lpstr>方正舒体</vt:lpstr>
      <vt:lpstr>SJTU-模版(白底)-设计者CJ-01</vt:lpstr>
      <vt:lpstr>Microsoft Visio 绘图</vt:lpstr>
      <vt:lpstr>读者服务协同工作平台 需求与设计</vt:lpstr>
      <vt:lpstr>大纲</vt:lpstr>
      <vt:lpstr>设计目的</vt:lpstr>
      <vt:lpstr>PowerPoint 演示文稿</vt:lpstr>
      <vt:lpstr>功能介绍</vt:lpstr>
      <vt:lpstr>功能模型</vt:lpstr>
      <vt:lpstr>PowerPoint 演示文稿</vt:lpstr>
      <vt:lpstr>功能介绍 </vt:lpstr>
      <vt:lpstr>功能介绍 </vt:lpstr>
      <vt:lpstr>功能模型</vt:lpstr>
      <vt:lpstr>非即时咨询</vt:lpstr>
      <vt:lpstr>IM即时咨询</vt:lpstr>
      <vt:lpstr>电话咨询 </vt:lpstr>
      <vt:lpstr>PowerPoint 演示文稿</vt:lpstr>
      <vt:lpstr>功能介绍</vt:lpstr>
      <vt:lpstr>功能模型</vt:lpstr>
      <vt:lpstr>PowerPoint 演示文稿</vt:lpstr>
      <vt:lpstr>功能介绍</vt:lpstr>
      <vt:lpstr>PowerPoint 演示文稿</vt:lpstr>
      <vt:lpstr>接口及其他需求</vt:lpstr>
      <vt:lpstr>PowerPoint 演示文稿</vt:lpstr>
    </vt:vector>
  </TitlesOfParts>
  <Company>SJTU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客服协同工作平台</dc:title>
  <dc:creator>Galvin</dc:creator>
  <cp:lastModifiedBy>Kit</cp:lastModifiedBy>
  <cp:revision>403</cp:revision>
  <dcterms:created xsi:type="dcterms:W3CDTF">2007-05-15T10:44:10Z</dcterms:created>
  <dcterms:modified xsi:type="dcterms:W3CDTF">2019-09-26T04:14:28Z</dcterms:modified>
</cp:coreProperties>
</file>